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56" r:id="rId5"/>
    <p:sldId id="277" r:id="rId6"/>
    <p:sldId id="311" r:id="rId7"/>
    <p:sldId id="307" r:id="rId8"/>
    <p:sldId id="303" r:id="rId9"/>
    <p:sldId id="309" r:id="rId10"/>
    <p:sldId id="310" r:id="rId11"/>
    <p:sldId id="299" r:id="rId12"/>
    <p:sldId id="300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1CADE4"/>
    <a:srgbClr val="FBF8E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A7B222-6264-4A54-AB2F-65C6C93A86C7}" v="1398" dt="2023-12-06T20:23:06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268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 anchor="t" anchorCtr="0"/>
        <a:lstStyle/>
        <a:p>
          <a:pPr algn="ctr">
            <a:defRPr cap="all"/>
          </a:pPr>
          <a:r>
            <a:rPr lang="en-US"/>
            <a:t>Created Class for:</a:t>
          </a:r>
        </a:p>
        <a:p>
          <a:pPr algn="ctr">
            <a:defRPr cap="all"/>
          </a:pPr>
          <a:endParaRPr lang="en-US"/>
        </a:p>
        <a:p>
          <a:pPr algn="l">
            <a:defRPr cap="all"/>
          </a:pPr>
          <a:r>
            <a:rPr lang="en-US"/>
            <a:t>- Graph Nodes</a:t>
          </a:r>
        </a:p>
        <a:p>
          <a:pPr algn="l">
            <a:defRPr cap="all"/>
          </a:pPr>
          <a:r>
            <a:rPr lang="en-US"/>
            <a:t>    - Name, ID</a:t>
          </a:r>
        </a:p>
        <a:p>
          <a:pPr algn="l">
            <a:defRPr cap="all"/>
          </a:pPr>
          <a:r>
            <a:rPr lang="en-US"/>
            <a:t>    - Neighbors List</a:t>
          </a:r>
          <a:br>
            <a:rPr lang="en-US"/>
          </a:br>
          <a:r>
            <a:rPr lang="en-US"/>
            <a:t>      (with Distances)</a:t>
          </a:r>
        </a:p>
        <a:p>
          <a:pPr algn="l">
            <a:defRPr cap="all"/>
          </a:pPr>
          <a:r>
            <a:rPr lang="en-US"/>
            <a:t>    - Min Time to Here</a:t>
          </a:r>
        </a:p>
        <a:p>
          <a:pPr algn="l">
            <a:defRPr cap="all"/>
          </a:pPr>
          <a:r>
            <a:rPr lang="en-US"/>
            <a:t>    - Have Visited?</a:t>
          </a:r>
        </a:p>
        <a:p>
          <a:pPr algn="l">
            <a:defRPr cap="all"/>
          </a:pPr>
          <a:r>
            <a:rPr lang="en-US"/>
            <a:t>    - Predecessor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 anchor="t" anchorCtr="0"/>
        <a:lstStyle/>
        <a:p>
          <a:pPr algn="ctr">
            <a:defRPr cap="all"/>
          </a:pPr>
          <a:r>
            <a:rPr lang="en-US"/>
            <a:t>Defined Functions For:</a:t>
          </a:r>
        </a:p>
        <a:p>
          <a:pPr algn="ctr">
            <a:defRPr cap="all"/>
          </a:pPr>
          <a:endParaRPr lang="en-US"/>
        </a:p>
        <a:p>
          <a:pPr algn="l">
            <a:defRPr cap="all"/>
          </a:pPr>
          <a:r>
            <a:rPr lang="en-US"/>
            <a:t>- Uncertainty in the</a:t>
          </a:r>
          <a:br>
            <a:rPr lang="en-US"/>
          </a:br>
          <a:r>
            <a:rPr lang="en-US"/>
            <a:t>  routes (road Work)</a:t>
          </a:r>
        </a:p>
        <a:p>
          <a:pPr algn="l">
            <a:defRPr cap="all"/>
          </a:pPr>
          <a:r>
            <a:rPr lang="en-US"/>
            <a:t>- rush hour Scaling</a:t>
          </a:r>
        </a:p>
        <a:p>
          <a:pPr algn="l">
            <a:defRPr cap="all"/>
          </a:pPr>
          <a:r>
            <a:rPr lang="en-US"/>
            <a:t>- Dijkstra’s Algorithm </a:t>
          </a:r>
        </a:p>
        <a:p>
          <a:pPr algn="l">
            <a:defRPr cap="all"/>
          </a:pPr>
          <a:r>
            <a:rPr lang="en-US"/>
            <a:t>- Graph Visualization</a:t>
          </a:r>
        </a:p>
        <a:p>
          <a:pPr algn="l">
            <a:defRPr cap="all"/>
          </a:pPr>
          <a:r>
            <a:rPr lang="en-US"/>
            <a:t>- Graph Tabular Output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 anchor="t" anchorCtr="0"/>
        <a:lstStyle/>
        <a:p>
          <a:pPr algn="ctr">
            <a:lnSpc>
              <a:spcPct val="100000"/>
            </a:lnSpc>
            <a:defRPr cap="all"/>
          </a:pPr>
          <a:r>
            <a:rPr lang="en-US"/>
            <a:t>Executed Code For:</a:t>
          </a:r>
        </a:p>
        <a:p>
          <a:pPr algn="ctr">
            <a:lnSpc>
              <a:spcPct val="100000"/>
            </a:lnSpc>
            <a:defRPr cap="all"/>
          </a:pPr>
          <a:endParaRPr lang="en-US"/>
        </a:p>
        <a:p>
          <a:pPr algn="l">
            <a:lnSpc>
              <a:spcPct val="100000"/>
            </a:lnSpc>
            <a:defRPr cap="all"/>
          </a:pPr>
          <a:r>
            <a:rPr lang="en-US"/>
            <a:t>- Baseline Case</a:t>
          </a:r>
        </a:p>
        <a:p>
          <a:pPr algn="l">
            <a:lnSpc>
              <a:spcPct val="100000"/>
            </a:lnSpc>
            <a:defRPr cap="all"/>
          </a:pPr>
          <a:r>
            <a:rPr lang="en-US"/>
            <a:t>- Baseline Case with</a:t>
          </a:r>
          <a:br>
            <a:rPr lang="en-US"/>
          </a:br>
          <a:r>
            <a:rPr lang="en-US"/>
            <a:t>  Uncertainty</a:t>
          </a:r>
        </a:p>
        <a:p>
          <a:pPr algn="l">
            <a:lnSpc>
              <a:spcPct val="100000"/>
            </a:lnSpc>
            <a:defRPr cap="all"/>
          </a:pPr>
          <a:r>
            <a:rPr lang="en-US"/>
            <a:t>- Rush Hour with</a:t>
          </a:r>
          <a:br>
            <a:rPr lang="en-US"/>
          </a:br>
          <a:r>
            <a:rPr lang="en-US"/>
            <a:t>  uncertainty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97487F05-22E6-4BA6-86FD-0395EC268AFB}" type="pres">
      <dgm:prSet presAssocID="{01A66772-F185-4D58-B8BB-E9370D7A7A2B}" presName="Name0" presStyleCnt="0">
        <dgm:presLayoutVars>
          <dgm:dir/>
          <dgm:resizeHandles val="exact"/>
        </dgm:presLayoutVars>
      </dgm:prSet>
      <dgm:spPr/>
    </dgm:pt>
    <dgm:pt modelId="{4B71ACAE-415B-418E-95AD-93FC6B682882}" type="pres">
      <dgm:prSet presAssocID="{40FC4FFE-8987-4A26-B7F4-8A516F18ADAE}" presName="node" presStyleLbl="node1" presStyleIdx="0" presStyleCnt="3" custScaleX="112206">
        <dgm:presLayoutVars>
          <dgm:bulletEnabled val="1"/>
        </dgm:presLayoutVars>
      </dgm:prSet>
      <dgm:spPr/>
    </dgm:pt>
    <dgm:pt modelId="{11AC8171-94EC-4C0E-B30B-5960198FF665}" type="pres">
      <dgm:prSet presAssocID="{5B62599A-5C9B-48E7-896E-EA782AC60C8B}" presName="sibTrans" presStyleLbl="sibTrans2D1" presStyleIdx="0" presStyleCnt="2"/>
      <dgm:spPr/>
    </dgm:pt>
    <dgm:pt modelId="{110CEA91-B2B0-4565-B94E-E8226F29E35D}" type="pres">
      <dgm:prSet presAssocID="{5B62599A-5C9B-48E7-896E-EA782AC60C8B}" presName="connectorText" presStyleLbl="sibTrans2D1" presStyleIdx="0" presStyleCnt="2"/>
      <dgm:spPr/>
    </dgm:pt>
    <dgm:pt modelId="{AC65B1C0-8D44-42B9-BCE2-74C84CC7DD43}" type="pres">
      <dgm:prSet presAssocID="{49225C73-1633-42F1-AB3B-7CB183E5F8B8}" presName="node" presStyleLbl="node1" presStyleIdx="1" presStyleCnt="3" custScaleX="120690">
        <dgm:presLayoutVars>
          <dgm:bulletEnabled val="1"/>
        </dgm:presLayoutVars>
      </dgm:prSet>
      <dgm:spPr/>
    </dgm:pt>
    <dgm:pt modelId="{B984ADB1-FD3E-4677-B7FF-C679D3DB421E}" type="pres">
      <dgm:prSet presAssocID="{9646853A-8964-4519-A5B1-0B7D18B2983D}" presName="sibTrans" presStyleLbl="sibTrans2D1" presStyleIdx="1" presStyleCnt="2"/>
      <dgm:spPr/>
    </dgm:pt>
    <dgm:pt modelId="{F3F279B1-7630-47A6-BA58-94E8B2EB0E84}" type="pres">
      <dgm:prSet presAssocID="{9646853A-8964-4519-A5B1-0B7D18B2983D}" presName="connectorText" presStyleLbl="sibTrans2D1" presStyleIdx="1" presStyleCnt="2"/>
      <dgm:spPr/>
    </dgm:pt>
    <dgm:pt modelId="{0633EDA8-F1E3-41F4-8F8E-8DBED04BD810}" type="pres">
      <dgm:prSet presAssocID="{1C383F32-22E8-4F62-A3E0-BDC3D5F48992}" presName="node" presStyleLbl="node1" presStyleIdx="2" presStyleCnt="3" custScaleX="108426">
        <dgm:presLayoutVars>
          <dgm:bulletEnabled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FC6C9A0F-ACAD-4F07-81BE-B72D3491D107}" type="presOf" srcId="{49225C73-1633-42F1-AB3B-7CB183E5F8B8}" destId="{AC65B1C0-8D44-42B9-BCE2-74C84CC7DD43}" srcOrd="0" destOrd="0" presId="urn:microsoft.com/office/officeart/2005/8/layout/process1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D671C70-7981-48BF-A013-57E7907E8E64}" type="presOf" srcId="{5B62599A-5C9B-48E7-896E-EA782AC60C8B}" destId="{11AC8171-94EC-4C0E-B30B-5960198FF665}" srcOrd="0" destOrd="0" presId="urn:microsoft.com/office/officeart/2005/8/layout/process1"/>
    <dgm:cxn modelId="{A72BCF71-4BB4-4EEA-895B-917E3BFB5C51}" type="presOf" srcId="{9646853A-8964-4519-A5B1-0B7D18B2983D}" destId="{B984ADB1-FD3E-4677-B7FF-C679D3DB421E}" srcOrd="0" destOrd="0" presId="urn:microsoft.com/office/officeart/2005/8/layout/process1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B90E1681-E7BE-4187-81CE-10E004931572}" type="presOf" srcId="{9646853A-8964-4519-A5B1-0B7D18B2983D}" destId="{F3F279B1-7630-47A6-BA58-94E8B2EB0E84}" srcOrd="1" destOrd="0" presId="urn:microsoft.com/office/officeart/2005/8/layout/process1"/>
    <dgm:cxn modelId="{E35C0ED5-D981-4CB6-BA58-5D1114B701FC}" type="presOf" srcId="{1C383F32-22E8-4F62-A3E0-BDC3D5F48992}" destId="{0633EDA8-F1E3-41F4-8F8E-8DBED04BD810}" srcOrd="0" destOrd="0" presId="urn:microsoft.com/office/officeart/2005/8/layout/process1"/>
    <dgm:cxn modelId="{253E41DD-46AC-444F-8060-C2373095481C}" type="presOf" srcId="{5B62599A-5C9B-48E7-896E-EA782AC60C8B}" destId="{110CEA91-B2B0-4565-B94E-E8226F29E35D}" srcOrd="1" destOrd="0" presId="urn:microsoft.com/office/officeart/2005/8/layout/process1"/>
    <dgm:cxn modelId="{7D1F5CF4-5B32-45F5-B09B-D243675701B8}" type="presOf" srcId="{01A66772-F185-4D58-B8BB-E9370D7A7A2B}" destId="{97487F05-22E6-4BA6-86FD-0395EC268AFB}" srcOrd="0" destOrd="0" presId="urn:microsoft.com/office/officeart/2005/8/layout/process1"/>
    <dgm:cxn modelId="{81599BF6-276E-4A30-8131-52025AEC15EA}" type="presOf" srcId="{40FC4FFE-8987-4A26-B7F4-8A516F18ADAE}" destId="{4B71ACAE-415B-418E-95AD-93FC6B682882}" srcOrd="0" destOrd="0" presId="urn:microsoft.com/office/officeart/2005/8/layout/process1"/>
    <dgm:cxn modelId="{68276EF4-C034-4C8A-B2CE-71C679E062ED}" type="presParOf" srcId="{97487F05-22E6-4BA6-86FD-0395EC268AFB}" destId="{4B71ACAE-415B-418E-95AD-93FC6B682882}" srcOrd="0" destOrd="0" presId="urn:microsoft.com/office/officeart/2005/8/layout/process1"/>
    <dgm:cxn modelId="{432156A2-C102-49EA-84EF-DD101E48C2BA}" type="presParOf" srcId="{97487F05-22E6-4BA6-86FD-0395EC268AFB}" destId="{11AC8171-94EC-4C0E-B30B-5960198FF665}" srcOrd="1" destOrd="0" presId="urn:microsoft.com/office/officeart/2005/8/layout/process1"/>
    <dgm:cxn modelId="{1389B74B-8A78-40ED-AB71-6FC1733BE953}" type="presParOf" srcId="{11AC8171-94EC-4C0E-B30B-5960198FF665}" destId="{110CEA91-B2B0-4565-B94E-E8226F29E35D}" srcOrd="0" destOrd="0" presId="urn:microsoft.com/office/officeart/2005/8/layout/process1"/>
    <dgm:cxn modelId="{4A9231DB-9319-4ED4-81CB-8AB50579EF49}" type="presParOf" srcId="{97487F05-22E6-4BA6-86FD-0395EC268AFB}" destId="{AC65B1C0-8D44-42B9-BCE2-74C84CC7DD43}" srcOrd="2" destOrd="0" presId="urn:microsoft.com/office/officeart/2005/8/layout/process1"/>
    <dgm:cxn modelId="{37FB22E4-0638-4987-92DB-1BB17E9EE099}" type="presParOf" srcId="{97487F05-22E6-4BA6-86FD-0395EC268AFB}" destId="{B984ADB1-FD3E-4677-B7FF-C679D3DB421E}" srcOrd="3" destOrd="0" presId="urn:microsoft.com/office/officeart/2005/8/layout/process1"/>
    <dgm:cxn modelId="{21275CCB-A5F2-4B56-B004-A1B443203C28}" type="presParOf" srcId="{B984ADB1-FD3E-4677-B7FF-C679D3DB421E}" destId="{F3F279B1-7630-47A6-BA58-94E8B2EB0E84}" srcOrd="0" destOrd="0" presId="urn:microsoft.com/office/officeart/2005/8/layout/process1"/>
    <dgm:cxn modelId="{6900DD65-22CA-4A89-BFA5-E30CD2DC4E53}" type="presParOf" srcId="{97487F05-22E6-4BA6-86FD-0395EC268AFB}" destId="{0633EDA8-F1E3-41F4-8F8E-8DBED04BD8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1ACAE-415B-418E-95AD-93FC6B682882}">
      <dsp:nvSpPr>
        <dsp:cNvPr id="0" name=""/>
        <dsp:cNvSpPr/>
      </dsp:nvSpPr>
      <dsp:spPr>
        <a:xfrm>
          <a:off x="992" y="651682"/>
          <a:ext cx="2886258" cy="26285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Created Class for: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Graph Nodes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    - Name, ID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    - Neighbors List</a:t>
          </a:r>
          <a:br>
            <a:rPr lang="en-US" sz="1600" kern="1200"/>
          </a:br>
          <a:r>
            <a:rPr lang="en-US" sz="1600" kern="1200"/>
            <a:t>      (with Distances)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    - Min Time to Here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    - Have Visited?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    - Predecessor</a:t>
          </a:r>
        </a:p>
      </dsp:txBody>
      <dsp:txXfrm>
        <a:off x="77980" y="728670"/>
        <a:ext cx="2732282" cy="2474578"/>
      </dsp:txXfrm>
    </dsp:sp>
    <dsp:sp modelId="{11AC8171-94EC-4C0E-B30B-5960198FF665}">
      <dsp:nvSpPr>
        <dsp:cNvPr id="0" name=""/>
        <dsp:cNvSpPr/>
      </dsp:nvSpPr>
      <dsp:spPr>
        <a:xfrm>
          <a:off x="3144479" y="1646996"/>
          <a:ext cx="545324" cy="637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44479" y="1774581"/>
        <a:ext cx="381727" cy="382756"/>
      </dsp:txXfrm>
    </dsp:sp>
    <dsp:sp modelId="{AC65B1C0-8D44-42B9-BCE2-74C84CC7DD43}">
      <dsp:nvSpPr>
        <dsp:cNvPr id="0" name=""/>
        <dsp:cNvSpPr/>
      </dsp:nvSpPr>
      <dsp:spPr>
        <a:xfrm>
          <a:off x="3916165" y="651682"/>
          <a:ext cx="3104491" cy="2628554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Defined Functions For: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Uncertainty in the</a:t>
          </a:r>
          <a:br>
            <a:rPr lang="en-US" sz="1600" kern="1200"/>
          </a:br>
          <a:r>
            <a:rPr lang="en-US" sz="1600" kern="1200"/>
            <a:t>  routes (road Work)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rush hour Scaling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Dijkstra’s Algorithm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Graph Visualization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Graph Tabular Output</a:t>
          </a:r>
        </a:p>
      </dsp:txBody>
      <dsp:txXfrm>
        <a:off x="3993153" y="728670"/>
        <a:ext cx="2950515" cy="2474578"/>
      </dsp:txXfrm>
    </dsp:sp>
    <dsp:sp modelId="{B984ADB1-FD3E-4677-B7FF-C679D3DB421E}">
      <dsp:nvSpPr>
        <dsp:cNvPr id="0" name=""/>
        <dsp:cNvSpPr/>
      </dsp:nvSpPr>
      <dsp:spPr>
        <a:xfrm>
          <a:off x="7277885" y="1646996"/>
          <a:ext cx="545324" cy="637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277885" y="1774581"/>
        <a:ext cx="381727" cy="382756"/>
      </dsp:txXfrm>
    </dsp:sp>
    <dsp:sp modelId="{0633EDA8-F1E3-41F4-8F8E-8DBED04BD810}">
      <dsp:nvSpPr>
        <dsp:cNvPr id="0" name=""/>
        <dsp:cNvSpPr/>
      </dsp:nvSpPr>
      <dsp:spPr>
        <a:xfrm>
          <a:off x="8049571" y="651682"/>
          <a:ext cx="2789026" cy="2628554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Executed Code For: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Baseline Case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Baseline Case with</a:t>
          </a:r>
          <a:br>
            <a:rPr lang="en-US" sz="1600" kern="1200"/>
          </a:br>
          <a:r>
            <a:rPr lang="en-US" sz="1600" kern="1200"/>
            <a:t>  Uncertainty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- Rush Hour with</a:t>
          </a:r>
          <a:br>
            <a:rPr lang="en-US" sz="1600" kern="1200"/>
          </a:br>
          <a:r>
            <a:rPr lang="en-US" sz="1600" kern="1200"/>
            <a:t>  uncertainty</a:t>
          </a:r>
        </a:p>
      </dsp:txBody>
      <dsp:txXfrm>
        <a:off x="8126559" y="728670"/>
        <a:ext cx="2635050" cy="2474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9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-KENZIE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CITY AND 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WE CHOSE SPOTS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MAP OVERLAYS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1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7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22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Group Project #3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Daniel </a:t>
            </a:r>
            <a:r>
              <a:rPr lang="en-US" err="1">
                <a:solidFill>
                  <a:srgbClr val="FFFFFF"/>
                </a:solidFill>
              </a:rPr>
              <a:t>Knopp</a:t>
            </a:r>
            <a:r>
              <a:rPr lang="en-US">
                <a:solidFill>
                  <a:srgbClr val="FFFFFF"/>
                </a:solidFill>
              </a:rPr>
              <a:t>, Kenzie Hensel &amp; Ryan Hensel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C5061A-CA9B-841D-2D94-DCE399B82AAC}"/>
              </a:ext>
            </a:extLst>
          </p:cNvPr>
          <p:cNvSpPr txBox="1"/>
          <p:nvPr/>
        </p:nvSpPr>
        <p:spPr>
          <a:xfrm>
            <a:off x="2158023" y="620150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 min average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8ADCA-5CD1-51A0-3B08-3AE2505E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9DF3DF-AD0F-D604-754A-189098F9787E}"/>
              </a:ext>
            </a:extLst>
          </p:cNvPr>
          <p:cNvSpPr txBox="1"/>
          <p:nvPr/>
        </p:nvSpPr>
        <p:spPr>
          <a:xfrm>
            <a:off x="2158023" y="620150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min average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90DD0-4687-FF19-ABFA-CABC9078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6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4B83F-F661-95B8-3FA5-2CD8C36D2203}"/>
              </a:ext>
            </a:extLst>
          </p:cNvPr>
          <p:cNvSpPr txBox="1"/>
          <p:nvPr/>
        </p:nvSpPr>
        <p:spPr>
          <a:xfrm>
            <a:off x="2158023" y="620150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 min average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DA81B-A080-72E2-DBF6-FA73CCDC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4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0DC8AA-AE41-C46F-C19B-665B70CB30AD}"/>
              </a:ext>
            </a:extLst>
          </p:cNvPr>
          <p:cNvSpPr txBox="1"/>
          <p:nvPr/>
        </p:nvSpPr>
        <p:spPr>
          <a:xfrm>
            <a:off x="2158023" y="620150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min average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00E78-DA93-9C73-1436-8F9663CD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CC3363-49E3-ED44-977D-05C8CD2CFF20}"/>
              </a:ext>
            </a:extLst>
          </p:cNvPr>
          <p:cNvSpPr txBox="1"/>
          <p:nvPr/>
        </p:nvSpPr>
        <p:spPr>
          <a:xfrm>
            <a:off x="2158023" y="620150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min average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0D752-11F3-8BCA-E5DA-558E1312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43401"/>
            <a:ext cx="751778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0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34A945-BE14-4286-78B8-9A59E0D81689}"/>
              </a:ext>
            </a:extLst>
          </p:cNvPr>
          <p:cNvSpPr txBox="1"/>
          <p:nvPr/>
        </p:nvSpPr>
        <p:spPr>
          <a:xfrm>
            <a:off x="2158023" y="620150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 min average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8D70A-EC86-3EB9-C5D7-C79401FE3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17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310BD-932D-8709-A42D-1692ADF9CB76}"/>
              </a:ext>
            </a:extLst>
          </p:cNvPr>
          <p:cNvSpPr txBox="1"/>
          <p:nvPr/>
        </p:nvSpPr>
        <p:spPr>
          <a:xfrm>
            <a:off x="2158023" y="620150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 min average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C52A8-7037-CD2D-1F9C-40872DC6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3BCB6-F391-B283-2DC7-290B17F4E042}"/>
              </a:ext>
            </a:extLst>
          </p:cNvPr>
          <p:cNvSpPr txBox="1"/>
          <p:nvPr/>
        </p:nvSpPr>
        <p:spPr>
          <a:xfrm>
            <a:off x="2158022" y="6201508"/>
            <a:ext cx="221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7.5 min average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18EE0-5CB3-5F27-060F-246B3EB9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6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D346E-21A4-4680-417B-F93A1D93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A5D19-F3E2-0FED-E86F-E133052450E4}"/>
              </a:ext>
            </a:extLst>
          </p:cNvPr>
          <p:cNvSpPr txBox="1"/>
          <p:nvPr/>
        </p:nvSpPr>
        <p:spPr>
          <a:xfrm>
            <a:off x="2158022" y="6201508"/>
            <a:ext cx="221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min average time</a:t>
            </a:r>
          </a:p>
        </p:txBody>
      </p:sp>
    </p:spTree>
    <p:extLst>
      <p:ext uri="{BB962C8B-B14F-4D97-AF65-F5344CB8AC3E}">
        <p14:creationId xmlns:p14="http://schemas.microsoft.com/office/powerpoint/2010/main" val="210797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645CC-0E6E-42BC-B728-2EB4BBB6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026C1-5004-E2FC-C5A3-9F7242B6FC1D}"/>
              </a:ext>
            </a:extLst>
          </p:cNvPr>
          <p:cNvSpPr txBox="1"/>
          <p:nvPr/>
        </p:nvSpPr>
        <p:spPr>
          <a:xfrm>
            <a:off x="2158022" y="6201508"/>
            <a:ext cx="221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 min average time</a:t>
            </a:r>
          </a:p>
        </p:txBody>
      </p:sp>
    </p:spTree>
    <p:extLst>
      <p:ext uri="{BB962C8B-B14F-4D97-AF65-F5344CB8AC3E}">
        <p14:creationId xmlns:p14="http://schemas.microsoft.com/office/powerpoint/2010/main" val="397908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Our Approach</a:t>
            </a:r>
          </a:p>
        </p:txBody>
      </p:sp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980496"/>
              </p:ext>
            </p:extLst>
          </p:nvPr>
        </p:nvGraphicFramePr>
        <p:xfrm>
          <a:off x="764275" y="2260242"/>
          <a:ext cx="1083959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D499-47F7-D0CD-81B9-86356D84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9A311D-5EC5-8F4F-941A-77DDF7848970}"/>
              </a:ext>
            </a:extLst>
          </p:cNvPr>
          <p:cNvSpPr txBox="1"/>
          <p:nvPr/>
        </p:nvSpPr>
        <p:spPr>
          <a:xfrm>
            <a:off x="2158022" y="6201508"/>
            <a:ext cx="221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 min average time</a:t>
            </a:r>
          </a:p>
        </p:txBody>
      </p:sp>
    </p:spTree>
    <p:extLst>
      <p:ext uri="{BB962C8B-B14F-4D97-AF65-F5344CB8AC3E}">
        <p14:creationId xmlns:p14="http://schemas.microsoft.com/office/powerpoint/2010/main" val="159730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318DE-0749-97D0-A9D4-D59EC04A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C1868-1FC1-5336-0E44-7DFE122DAF49}"/>
              </a:ext>
            </a:extLst>
          </p:cNvPr>
          <p:cNvSpPr txBox="1"/>
          <p:nvPr/>
        </p:nvSpPr>
        <p:spPr>
          <a:xfrm>
            <a:off x="2158022" y="6201508"/>
            <a:ext cx="221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min average time</a:t>
            </a:r>
          </a:p>
        </p:txBody>
      </p:sp>
    </p:spTree>
    <p:extLst>
      <p:ext uri="{BB962C8B-B14F-4D97-AF65-F5344CB8AC3E}">
        <p14:creationId xmlns:p14="http://schemas.microsoft.com/office/powerpoint/2010/main" val="34196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E3CA0-BDA7-ABF2-7C59-E738C844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159799-F83A-F227-5AF1-0482603F5A50}"/>
              </a:ext>
            </a:extLst>
          </p:cNvPr>
          <p:cNvSpPr txBox="1"/>
          <p:nvPr/>
        </p:nvSpPr>
        <p:spPr>
          <a:xfrm>
            <a:off x="2158022" y="6201508"/>
            <a:ext cx="221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5.5 min average time</a:t>
            </a:r>
          </a:p>
        </p:txBody>
      </p:sp>
    </p:spTree>
    <p:extLst>
      <p:ext uri="{BB962C8B-B14F-4D97-AF65-F5344CB8AC3E}">
        <p14:creationId xmlns:p14="http://schemas.microsoft.com/office/powerpoint/2010/main" val="195869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DD56-99B0-8B14-EF80-3D504F2E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Structures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C2F965-AE0D-4ADA-5AC0-71CBA8E0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557" y="4449260"/>
            <a:ext cx="5028977" cy="24118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node has attributes to track:</a:t>
            </a:r>
          </a:p>
          <a:p>
            <a:pPr lvl="1"/>
            <a:endParaRPr lang="en-US" sz="900" dirty="0"/>
          </a:p>
          <a:p>
            <a:pPr lvl="1"/>
            <a:r>
              <a:rPr lang="en-US" dirty="0"/>
              <a:t>Name and numerical node ID</a:t>
            </a:r>
          </a:p>
          <a:p>
            <a:pPr lvl="1"/>
            <a:r>
              <a:rPr lang="en-US" dirty="0"/>
              <a:t>Minimum travel time from starting node</a:t>
            </a:r>
          </a:p>
          <a:p>
            <a:pPr lvl="1"/>
            <a:r>
              <a:rPr lang="en-US" dirty="0"/>
              <a:t>Flag for visited status</a:t>
            </a:r>
          </a:p>
          <a:p>
            <a:pPr lvl="1"/>
            <a:r>
              <a:rPr lang="en-US" dirty="0"/>
              <a:t>Neighboring node list</a:t>
            </a:r>
          </a:p>
          <a:p>
            <a:pPr lvl="1"/>
            <a:r>
              <a:rPr lang="en-US" dirty="0"/>
              <a:t>Predecessor node information (previous node along the minimum travel time path)</a:t>
            </a:r>
          </a:p>
          <a:p>
            <a:pPr lvl="1"/>
            <a:r>
              <a:rPr lang="en-US" dirty="0"/>
              <a:t>Pixel coordinates relative to Google Map screenshot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1FADF-7419-4AE7-2D2C-250D4D01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84" y="555554"/>
            <a:ext cx="5028977" cy="4162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3F4EE1-3A83-3DB9-4186-4741CDF1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7" y="2072919"/>
            <a:ext cx="4572000" cy="2150620"/>
          </a:xfrm>
          <a:prstGeom prst="rect">
            <a:avLst/>
          </a:pr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2EB56162-41CB-0269-C2F4-B9AFF7FCDEB8}"/>
              </a:ext>
            </a:extLst>
          </p:cNvPr>
          <p:cNvSpPr txBox="1">
            <a:spLocks/>
          </p:cNvSpPr>
          <p:nvPr/>
        </p:nvSpPr>
        <p:spPr>
          <a:xfrm>
            <a:off x="6292384" y="4983173"/>
            <a:ext cx="5028977" cy="1877896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element in neighboring node list is itself a list containing:</a:t>
            </a:r>
          </a:p>
          <a:p>
            <a:pPr lvl="1"/>
            <a:endParaRPr lang="en-US" sz="900" dirty="0"/>
          </a:p>
          <a:p>
            <a:pPr lvl="1"/>
            <a:r>
              <a:rPr lang="en-US" dirty="0"/>
              <a:t>Neighbor node object</a:t>
            </a:r>
          </a:p>
          <a:p>
            <a:pPr lvl="1"/>
            <a:r>
              <a:rPr lang="en-US" dirty="0"/>
              <a:t>Baseline travel time</a:t>
            </a:r>
          </a:p>
          <a:p>
            <a:pPr lvl="1"/>
            <a:r>
              <a:rPr lang="en-US" dirty="0"/>
              <a:t>Modified travel time (rush hour, uncertainty scaled)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6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AD468E5-B802-0108-59ED-F2E6A63A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9" y="785968"/>
            <a:ext cx="2878029" cy="3866193"/>
          </a:xfrm>
          <a:prstGeom prst="rect">
            <a:avLst/>
          </a:prstGeom>
        </p:spPr>
      </p:pic>
      <p:pic>
        <p:nvPicPr>
          <p:cNvPr id="31" name="Picture 30" descr="A map of a city&#10;&#10;Description automatically generated">
            <a:extLst>
              <a:ext uri="{FF2B5EF4-FFF2-40B4-BE49-F238E27FC236}">
                <a16:creationId xmlns:a16="http://schemas.microsoft.com/office/drawing/2014/main" id="{6938B741-6EDC-55F8-F0F0-D0C5C55A6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29" y="778493"/>
            <a:ext cx="7653427" cy="52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1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613F99-3B66-5E7D-622C-DC525599D933}"/>
              </a:ext>
            </a:extLst>
          </p:cNvPr>
          <p:cNvSpPr txBox="1"/>
          <p:nvPr/>
        </p:nvSpPr>
        <p:spPr>
          <a:xfrm>
            <a:off x="8129872" y="1052836"/>
            <a:ext cx="3473009" cy="3200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Base Case</a:t>
            </a: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Optimal Route from 1 to 3 (12 min)</a:t>
            </a: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Path 1, 4, 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212C17-4809-DE06-3563-A25C4AA66E32}"/>
              </a:ext>
            </a:extLst>
          </p:cNvPr>
          <p:cNvCxnSpPr>
            <a:cxnSpLocks/>
          </p:cNvCxnSpPr>
          <p:nvPr/>
        </p:nvCxnSpPr>
        <p:spPr>
          <a:xfrm>
            <a:off x="1386154" y="5192594"/>
            <a:ext cx="92189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ap of a city with red circles and black lines&#10;&#10;Description automatically generated">
            <a:extLst>
              <a:ext uri="{FF2B5EF4-FFF2-40B4-BE49-F238E27FC236}">
                <a16:creationId xmlns:a16="http://schemas.microsoft.com/office/drawing/2014/main" id="{6305610B-9A63-19FA-FE42-EA024AF9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8" y="244715"/>
            <a:ext cx="6858000" cy="48270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FF51BC-8D72-A8FD-6812-3809192B0AC6}"/>
              </a:ext>
            </a:extLst>
          </p:cNvPr>
          <p:cNvSpPr/>
          <p:nvPr/>
        </p:nvSpPr>
        <p:spPr>
          <a:xfrm>
            <a:off x="7757058" y="244715"/>
            <a:ext cx="177970" cy="4827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49FB7-A9FF-6FA7-B62F-732CD351C5C0}"/>
              </a:ext>
            </a:extLst>
          </p:cNvPr>
          <p:cNvCxnSpPr>
            <a:cxnSpLocks/>
          </p:cNvCxnSpPr>
          <p:nvPr/>
        </p:nvCxnSpPr>
        <p:spPr>
          <a:xfrm flipV="1">
            <a:off x="7853463" y="1052836"/>
            <a:ext cx="0" cy="3200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10F065E-C550-85E9-1403-DAADB7009101}"/>
              </a:ext>
            </a:extLst>
          </p:cNvPr>
          <p:cNvSpPr/>
          <p:nvPr/>
        </p:nvSpPr>
        <p:spPr>
          <a:xfrm>
            <a:off x="454152" y="5395371"/>
            <a:ext cx="11283696" cy="1371600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EACE3A-0240-EA27-BFD5-56112632D2B1}"/>
              </a:ext>
            </a:extLst>
          </p:cNvPr>
          <p:cNvCxnSpPr>
            <a:cxnSpLocks/>
            <a:stCxn id="31" idx="3"/>
            <a:endCxn id="32" idx="2"/>
          </p:cNvCxnSpPr>
          <p:nvPr/>
        </p:nvCxnSpPr>
        <p:spPr>
          <a:xfrm>
            <a:off x="4181800" y="908959"/>
            <a:ext cx="30462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9F863-CE94-E350-1687-327B3DE62321}"/>
              </a:ext>
            </a:extLst>
          </p:cNvPr>
          <p:cNvSpPr/>
          <p:nvPr/>
        </p:nvSpPr>
        <p:spPr>
          <a:xfrm>
            <a:off x="3130240" y="666889"/>
            <a:ext cx="1051560" cy="48413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7303E0-0A88-FBEC-ED9C-7CA31352618E}"/>
              </a:ext>
            </a:extLst>
          </p:cNvPr>
          <p:cNvSpPr/>
          <p:nvPr/>
        </p:nvSpPr>
        <p:spPr>
          <a:xfrm>
            <a:off x="4486422" y="748194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3FA588-F021-0B2A-94C9-B4562A0F0536}"/>
              </a:ext>
            </a:extLst>
          </p:cNvPr>
          <p:cNvCxnSpPr>
            <a:cxnSpLocks/>
            <a:stCxn id="35" idx="3"/>
            <a:endCxn id="36" idx="2"/>
          </p:cNvCxnSpPr>
          <p:nvPr/>
        </p:nvCxnSpPr>
        <p:spPr>
          <a:xfrm>
            <a:off x="2064570" y="4473291"/>
            <a:ext cx="30118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C045C52-E861-58D3-4838-4D72041B329A}"/>
              </a:ext>
            </a:extLst>
          </p:cNvPr>
          <p:cNvSpPr/>
          <p:nvPr/>
        </p:nvSpPr>
        <p:spPr>
          <a:xfrm>
            <a:off x="1013010" y="4231221"/>
            <a:ext cx="1051560" cy="48413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Finish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9E8BEF-56C2-A18B-5886-6552A70299A3}"/>
              </a:ext>
            </a:extLst>
          </p:cNvPr>
          <p:cNvSpPr/>
          <p:nvPr/>
        </p:nvSpPr>
        <p:spPr>
          <a:xfrm>
            <a:off x="2365758" y="4312526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F8AFC8-A88E-928A-3E42-716D80A6C7BD}"/>
              </a:ext>
            </a:extLst>
          </p:cNvPr>
          <p:cNvSpPr/>
          <p:nvPr/>
        </p:nvSpPr>
        <p:spPr>
          <a:xfrm>
            <a:off x="2622485" y="2090390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338B130-1CE1-A641-129A-6B5560027019}"/>
              </a:ext>
            </a:extLst>
          </p:cNvPr>
          <p:cNvCxnSpPr>
            <a:cxnSpLocks/>
          </p:cNvCxnSpPr>
          <p:nvPr/>
        </p:nvCxnSpPr>
        <p:spPr>
          <a:xfrm flipV="1">
            <a:off x="2921170" y="1006454"/>
            <a:ext cx="1583324" cy="1141465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8E86C87-A6AE-892D-7C5D-2E029BE23145}"/>
              </a:ext>
            </a:extLst>
          </p:cNvPr>
          <p:cNvCxnSpPr>
            <a:cxnSpLocks/>
          </p:cNvCxnSpPr>
          <p:nvPr/>
        </p:nvCxnSpPr>
        <p:spPr>
          <a:xfrm flipH="1">
            <a:off x="2540682" y="2424081"/>
            <a:ext cx="214792" cy="1890169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50DBF3-6955-0652-66A6-EB73E5D74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35" y="5447165"/>
            <a:ext cx="11195130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E45DE-BB57-75CD-147C-336F68AC5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35" y="5441091"/>
            <a:ext cx="156882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1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613F99-3B66-5E7D-622C-DC525599D933}"/>
              </a:ext>
            </a:extLst>
          </p:cNvPr>
          <p:cNvSpPr txBox="1"/>
          <p:nvPr/>
        </p:nvSpPr>
        <p:spPr>
          <a:xfrm>
            <a:off x="8129872" y="1052836"/>
            <a:ext cx="3473009" cy="3200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Base Case with Uncertainty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Optimal Route from 1 to 3 has changed (27.0 min)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Path 1, 7, 6, 5, 4, 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212C17-4809-DE06-3563-A25C4AA66E32}"/>
              </a:ext>
            </a:extLst>
          </p:cNvPr>
          <p:cNvCxnSpPr>
            <a:cxnSpLocks/>
          </p:cNvCxnSpPr>
          <p:nvPr/>
        </p:nvCxnSpPr>
        <p:spPr>
          <a:xfrm>
            <a:off x="1386154" y="5192594"/>
            <a:ext cx="92189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05610B-9A63-19FA-FE42-EA024AF9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078" y="244715"/>
            <a:ext cx="6857999" cy="48270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FF51BC-8D72-A8FD-6812-3809192B0AC6}"/>
              </a:ext>
            </a:extLst>
          </p:cNvPr>
          <p:cNvSpPr/>
          <p:nvPr/>
        </p:nvSpPr>
        <p:spPr>
          <a:xfrm>
            <a:off x="7757058" y="244715"/>
            <a:ext cx="177970" cy="4827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49FB7-A9FF-6FA7-B62F-732CD351C5C0}"/>
              </a:ext>
            </a:extLst>
          </p:cNvPr>
          <p:cNvCxnSpPr>
            <a:cxnSpLocks/>
          </p:cNvCxnSpPr>
          <p:nvPr/>
        </p:nvCxnSpPr>
        <p:spPr>
          <a:xfrm flipV="1">
            <a:off x="7853463" y="1052836"/>
            <a:ext cx="0" cy="3200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018765-761A-BFDF-C55F-E10A56C44ED8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>
            <a:off x="4181800" y="908959"/>
            <a:ext cx="30462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077767-52F2-F5B3-39F3-98C9BEC71EF9}"/>
              </a:ext>
            </a:extLst>
          </p:cNvPr>
          <p:cNvSpPr/>
          <p:nvPr/>
        </p:nvSpPr>
        <p:spPr>
          <a:xfrm>
            <a:off x="3130240" y="666889"/>
            <a:ext cx="1051560" cy="48413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2DF5D1-196B-B35C-6BE0-CEBD7CE163FC}"/>
              </a:ext>
            </a:extLst>
          </p:cNvPr>
          <p:cNvSpPr/>
          <p:nvPr/>
        </p:nvSpPr>
        <p:spPr>
          <a:xfrm>
            <a:off x="4486422" y="748194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9886B-3843-05C0-B712-E1BCFA46FF6A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>
            <a:off x="2064570" y="4473291"/>
            <a:ext cx="30118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4A1007-0048-8E36-340E-F2138A885272}"/>
              </a:ext>
            </a:extLst>
          </p:cNvPr>
          <p:cNvSpPr/>
          <p:nvPr/>
        </p:nvSpPr>
        <p:spPr>
          <a:xfrm>
            <a:off x="1013010" y="4231221"/>
            <a:ext cx="1051560" cy="48413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Finish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AD6D8D-C39B-3F4C-D6AB-1975BDF4A47D}"/>
              </a:ext>
            </a:extLst>
          </p:cNvPr>
          <p:cNvSpPr/>
          <p:nvPr/>
        </p:nvSpPr>
        <p:spPr>
          <a:xfrm>
            <a:off x="2365758" y="4312526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53B427-0AB5-C514-CF34-4CE9EBB6FCEA}"/>
              </a:ext>
            </a:extLst>
          </p:cNvPr>
          <p:cNvSpPr/>
          <p:nvPr/>
        </p:nvSpPr>
        <p:spPr>
          <a:xfrm>
            <a:off x="2622485" y="2090390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6DD714-8BD5-E5E8-EFD7-274A61A09BC5}"/>
              </a:ext>
            </a:extLst>
          </p:cNvPr>
          <p:cNvCxnSpPr>
            <a:cxnSpLocks/>
          </p:cNvCxnSpPr>
          <p:nvPr/>
        </p:nvCxnSpPr>
        <p:spPr>
          <a:xfrm flipV="1">
            <a:off x="4823613" y="889852"/>
            <a:ext cx="2062003" cy="18411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A3DBC30-9E2F-E2A0-6EC3-88AF06F5A9CA}"/>
              </a:ext>
            </a:extLst>
          </p:cNvPr>
          <p:cNvSpPr/>
          <p:nvPr/>
        </p:nvSpPr>
        <p:spPr>
          <a:xfrm>
            <a:off x="6893615" y="748194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D78858-93C2-28C1-838C-1C907D097EE5}"/>
              </a:ext>
            </a:extLst>
          </p:cNvPr>
          <p:cNvSpPr/>
          <p:nvPr/>
        </p:nvSpPr>
        <p:spPr>
          <a:xfrm>
            <a:off x="5376936" y="2458420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E9566D-DECD-728C-B710-46F5E5FBB0DD}"/>
              </a:ext>
            </a:extLst>
          </p:cNvPr>
          <p:cNvSpPr/>
          <p:nvPr/>
        </p:nvSpPr>
        <p:spPr>
          <a:xfrm>
            <a:off x="3960332" y="3813839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20C864-3195-D08D-8536-FB102906345B}"/>
              </a:ext>
            </a:extLst>
          </p:cNvPr>
          <p:cNvCxnSpPr>
            <a:cxnSpLocks/>
          </p:cNvCxnSpPr>
          <p:nvPr/>
        </p:nvCxnSpPr>
        <p:spPr>
          <a:xfrm flipV="1">
            <a:off x="5658234" y="1024864"/>
            <a:ext cx="1282614" cy="1466723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AB5FFF-C795-EC3B-BBBE-154AFBF0713D}"/>
              </a:ext>
            </a:extLst>
          </p:cNvPr>
          <p:cNvCxnSpPr>
            <a:cxnSpLocks/>
          </p:cNvCxnSpPr>
          <p:nvPr/>
        </p:nvCxnSpPr>
        <p:spPr>
          <a:xfrm flipV="1">
            <a:off x="4246744" y="2743200"/>
            <a:ext cx="1166013" cy="1110781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D261AE-1C21-E9CF-AA54-5ACE34BEA354}"/>
              </a:ext>
            </a:extLst>
          </p:cNvPr>
          <p:cNvCxnSpPr>
            <a:cxnSpLocks/>
          </p:cNvCxnSpPr>
          <p:nvPr/>
        </p:nvCxnSpPr>
        <p:spPr>
          <a:xfrm flipH="1" flipV="1">
            <a:off x="2884349" y="2393396"/>
            <a:ext cx="1135329" cy="1448311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CDA8F6-67C1-BC00-EAF5-1387D9EC6293}"/>
              </a:ext>
            </a:extLst>
          </p:cNvPr>
          <p:cNvCxnSpPr>
            <a:cxnSpLocks/>
          </p:cNvCxnSpPr>
          <p:nvPr/>
        </p:nvCxnSpPr>
        <p:spPr>
          <a:xfrm flipH="1">
            <a:off x="2540682" y="2424081"/>
            <a:ext cx="214792" cy="1890169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7CB60-88B7-94A2-159A-F022C873FAC3}"/>
              </a:ext>
            </a:extLst>
          </p:cNvPr>
          <p:cNvSpPr/>
          <p:nvPr/>
        </p:nvSpPr>
        <p:spPr>
          <a:xfrm>
            <a:off x="454152" y="5395371"/>
            <a:ext cx="11283696" cy="1371600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4725A5-ED99-45B5-5F52-3A85C24031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435" y="5447165"/>
            <a:ext cx="11195129" cy="1280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E704DB-C2B3-B670-928C-96F43C5FF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35" y="5441091"/>
            <a:ext cx="156882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7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613F99-3B66-5E7D-622C-DC525599D933}"/>
              </a:ext>
            </a:extLst>
          </p:cNvPr>
          <p:cNvSpPr txBox="1"/>
          <p:nvPr/>
        </p:nvSpPr>
        <p:spPr>
          <a:xfrm>
            <a:off x="8129872" y="1052836"/>
            <a:ext cx="3473009" cy="3200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Rush Hour with Uncertainty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Optimal Route from 1 to 3 has changed (24.7 min)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Path 1, 8, 4, 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212C17-4809-DE06-3563-A25C4AA66E32}"/>
              </a:ext>
            </a:extLst>
          </p:cNvPr>
          <p:cNvCxnSpPr>
            <a:cxnSpLocks/>
          </p:cNvCxnSpPr>
          <p:nvPr/>
        </p:nvCxnSpPr>
        <p:spPr>
          <a:xfrm>
            <a:off x="1386154" y="5192594"/>
            <a:ext cx="92189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05610B-9A63-19FA-FE42-EA024AF9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078" y="244715"/>
            <a:ext cx="6857999" cy="4827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FF51BC-8D72-A8FD-6812-3809192B0AC6}"/>
              </a:ext>
            </a:extLst>
          </p:cNvPr>
          <p:cNvSpPr/>
          <p:nvPr/>
        </p:nvSpPr>
        <p:spPr>
          <a:xfrm>
            <a:off x="7757058" y="244715"/>
            <a:ext cx="177970" cy="4827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49FB7-A9FF-6FA7-B62F-732CD351C5C0}"/>
              </a:ext>
            </a:extLst>
          </p:cNvPr>
          <p:cNvCxnSpPr>
            <a:cxnSpLocks/>
          </p:cNvCxnSpPr>
          <p:nvPr/>
        </p:nvCxnSpPr>
        <p:spPr>
          <a:xfrm flipV="1">
            <a:off x="7853463" y="1052836"/>
            <a:ext cx="0" cy="3200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9927CD1-2083-12A4-6AC3-E9ECB01EC606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>
            <a:off x="4181800" y="908959"/>
            <a:ext cx="30462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A0CA36-E966-0CDA-0CA0-9962019899AD}"/>
              </a:ext>
            </a:extLst>
          </p:cNvPr>
          <p:cNvSpPr/>
          <p:nvPr/>
        </p:nvSpPr>
        <p:spPr>
          <a:xfrm>
            <a:off x="3130240" y="666889"/>
            <a:ext cx="1051560" cy="48413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F2B272-F9D8-42DD-6763-385CEBEF3078}"/>
              </a:ext>
            </a:extLst>
          </p:cNvPr>
          <p:cNvSpPr/>
          <p:nvPr/>
        </p:nvSpPr>
        <p:spPr>
          <a:xfrm>
            <a:off x="4486422" y="748194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CDFD06-AD35-6C04-1233-1A7BD455C484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>
            <a:off x="2064570" y="4473291"/>
            <a:ext cx="30118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DDAF72-8A9A-FFEA-913F-FB705EDD0E1C}"/>
              </a:ext>
            </a:extLst>
          </p:cNvPr>
          <p:cNvSpPr/>
          <p:nvPr/>
        </p:nvSpPr>
        <p:spPr>
          <a:xfrm>
            <a:off x="1013010" y="4231221"/>
            <a:ext cx="1051560" cy="48413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Finish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3FE140-F2A5-0786-F9E3-842CC29DC4D7}"/>
              </a:ext>
            </a:extLst>
          </p:cNvPr>
          <p:cNvSpPr/>
          <p:nvPr/>
        </p:nvSpPr>
        <p:spPr>
          <a:xfrm>
            <a:off x="2365758" y="4312526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D770C5-7F3D-3F10-1A33-02A6C631F9BA}"/>
              </a:ext>
            </a:extLst>
          </p:cNvPr>
          <p:cNvSpPr/>
          <p:nvPr/>
        </p:nvSpPr>
        <p:spPr>
          <a:xfrm>
            <a:off x="2622485" y="2090390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756362-3A1B-F670-3177-ADC023DCC4F3}"/>
              </a:ext>
            </a:extLst>
          </p:cNvPr>
          <p:cNvCxnSpPr>
            <a:cxnSpLocks/>
          </p:cNvCxnSpPr>
          <p:nvPr/>
        </p:nvCxnSpPr>
        <p:spPr>
          <a:xfrm flipV="1">
            <a:off x="2939581" y="1675377"/>
            <a:ext cx="1681514" cy="527775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FF9A8C-BBCE-08B6-A563-FC057653B9C4}"/>
              </a:ext>
            </a:extLst>
          </p:cNvPr>
          <p:cNvCxnSpPr>
            <a:cxnSpLocks/>
          </p:cNvCxnSpPr>
          <p:nvPr/>
        </p:nvCxnSpPr>
        <p:spPr>
          <a:xfrm flipH="1">
            <a:off x="2540682" y="2424081"/>
            <a:ext cx="214792" cy="1890169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7BFAFEF-916C-9A21-0177-0EA0DF448AAD}"/>
              </a:ext>
            </a:extLst>
          </p:cNvPr>
          <p:cNvSpPr/>
          <p:nvPr/>
        </p:nvSpPr>
        <p:spPr>
          <a:xfrm>
            <a:off x="4613173" y="1454193"/>
            <a:ext cx="320040" cy="3215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40AFB5-D098-D6D4-245C-42952EA97F56}"/>
              </a:ext>
            </a:extLst>
          </p:cNvPr>
          <p:cNvCxnSpPr>
            <a:cxnSpLocks/>
          </p:cNvCxnSpPr>
          <p:nvPr/>
        </p:nvCxnSpPr>
        <p:spPr>
          <a:xfrm>
            <a:off x="4676328" y="1061686"/>
            <a:ext cx="67506" cy="386625"/>
          </a:xfrm>
          <a:prstGeom prst="line">
            <a:avLst/>
          </a:prstGeom>
          <a:ln w="76200">
            <a:solidFill>
              <a:srgbClr val="0070C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5CD6170-0EAB-C165-B614-F724D7B0B6FA}"/>
              </a:ext>
            </a:extLst>
          </p:cNvPr>
          <p:cNvSpPr/>
          <p:nvPr/>
        </p:nvSpPr>
        <p:spPr>
          <a:xfrm>
            <a:off x="454152" y="5395371"/>
            <a:ext cx="11283696" cy="1371600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FE6071-FA66-1A0C-18E5-95876E4E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435" y="5447165"/>
            <a:ext cx="11195129" cy="1280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AF2BEE-0FDC-DAB7-7473-E373B09B9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35" y="5441091"/>
            <a:ext cx="156882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4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75478-7FA7-358D-ECD8-E4F9C2C9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86" y="804333"/>
            <a:ext cx="7569150" cy="5249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DFD8B-B53A-4C03-4FC0-5F6229CF5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61" y="847452"/>
            <a:ext cx="2584145" cy="347140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50DFFC-CA5C-DB24-3A91-814427042240}"/>
              </a:ext>
            </a:extLst>
          </p:cNvPr>
          <p:cNvCxnSpPr>
            <a:cxnSpLocks/>
          </p:cNvCxnSpPr>
          <p:nvPr/>
        </p:nvCxnSpPr>
        <p:spPr>
          <a:xfrm>
            <a:off x="4338157" y="2583154"/>
            <a:ext cx="1526270" cy="32422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39ABE8-4E26-A1C4-6588-20BCF495723B}"/>
              </a:ext>
            </a:extLst>
          </p:cNvPr>
          <p:cNvCxnSpPr>
            <a:cxnSpLocks/>
          </p:cNvCxnSpPr>
          <p:nvPr/>
        </p:nvCxnSpPr>
        <p:spPr>
          <a:xfrm flipH="1">
            <a:off x="5727588" y="3092131"/>
            <a:ext cx="242098" cy="220464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C226E7-A18F-5B05-4F60-838E3E27F279}"/>
              </a:ext>
            </a:extLst>
          </p:cNvPr>
          <p:cNvCxnSpPr>
            <a:cxnSpLocks/>
          </p:cNvCxnSpPr>
          <p:nvPr/>
        </p:nvCxnSpPr>
        <p:spPr>
          <a:xfrm flipH="1">
            <a:off x="5864426" y="4886265"/>
            <a:ext cx="1557848" cy="49472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F3FD30-6D94-47B1-92DE-A9A0C13D609B}"/>
              </a:ext>
            </a:extLst>
          </p:cNvPr>
          <p:cNvCxnSpPr>
            <a:cxnSpLocks/>
          </p:cNvCxnSpPr>
          <p:nvPr/>
        </p:nvCxnSpPr>
        <p:spPr>
          <a:xfrm flipH="1">
            <a:off x="6095999" y="2335246"/>
            <a:ext cx="2073622" cy="57213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1696B0-CB99-F0DA-4C7F-DB077F68E30F}"/>
              </a:ext>
            </a:extLst>
          </p:cNvPr>
          <p:cNvCxnSpPr>
            <a:cxnSpLocks/>
          </p:cNvCxnSpPr>
          <p:nvPr/>
        </p:nvCxnSpPr>
        <p:spPr>
          <a:xfrm>
            <a:off x="6058828" y="3017900"/>
            <a:ext cx="1363447" cy="173152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93DC44-4308-C36B-14B2-C7F820335363}"/>
              </a:ext>
            </a:extLst>
          </p:cNvPr>
          <p:cNvCxnSpPr>
            <a:cxnSpLocks/>
          </p:cNvCxnSpPr>
          <p:nvPr/>
        </p:nvCxnSpPr>
        <p:spPr>
          <a:xfrm flipH="1">
            <a:off x="6053607" y="1517945"/>
            <a:ext cx="1884441" cy="124996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4EE1FC-5CE7-B53A-FFFA-52603E48CF87}"/>
              </a:ext>
            </a:extLst>
          </p:cNvPr>
          <p:cNvCxnSpPr>
            <a:cxnSpLocks/>
          </p:cNvCxnSpPr>
          <p:nvPr/>
        </p:nvCxnSpPr>
        <p:spPr>
          <a:xfrm flipH="1">
            <a:off x="8219947" y="1378475"/>
            <a:ext cx="243380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FA3A14-6999-248F-89BC-B3F1717A7F4E}"/>
              </a:ext>
            </a:extLst>
          </p:cNvPr>
          <p:cNvCxnSpPr>
            <a:cxnSpLocks/>
          </p:cNvCxnSpPr>
          <p:nvPr/>
        </p:nvCxnSpPr>
        <p:spPr>
          <a:xfrm>
            <a:off x="8127228" y="1517945"/>
            <a:ext cx="92719" cy="54735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505ECF-AD40-27FB-433E-923F4456D734}"/>
              </a:ext>
            </a:extLst>
          </p:cNvPr>
          <p:cNvCxnSpPr>
            <a:cxnSpLocks/>
          </p:cNvCxnSpPr>
          <p:nvPr/>
        </p:nvCxnSpPr>
        <p:spPr>
          <a:xfrm flipH="1" flipV="1">
            <a:off x="8327510" y="2345223"/>
            <a:ext cx="672375" cy="87492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28C4F1-380C-7A21-E13D-E7BB12B333F8}"/>
              </a:ext>
            </a:extLst>
          </p:cNvPr>
          <p:cNvCxnSpPr>
            <a:cxnSpLocks/>
          </p:cNvCxnSpPr>
          <p:nvPr/>
        </p:nvCxnSpPr>
        <p:spPr>
          <a:xfrm flipH="1">
            <a:off x="9180116" y="1517945"/>
            <a:ext cx="1547322" cy="17021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90365B-BA28-D89A-41E9-F4D1AA0D6EC2}"/>
              </a:ext>
            </a:extLst>
          </p:cNvPr>
          <p:cNvCxnSpPr>
            <a:cxnSpLocks/>
          </p:cNvCxnSpPr>
          <p:nvPr/>
        </p:nvCxnSpPr>
        <p:spPr>
          <a:xfrm flipH="1">
            <a:off x="7602507" y="3481520"/>
            <a:ext cx="1397378" cy="133446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9FAF5D3-418A-9DEF-D4B1-ADDAF50472C1}"/>
              </a:ext>
            </a:extLst>
          </p:cNvPr>
          <p:cNvSpPr txBox="1"/>
          <p:nvPr/>
        </p:nvSpPr>
        <p:spPr>
          <a:xfrm rot="3776914">
            <a:off x="4408081" y="3849529"/>
            <a:ext cx="58022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min</a:t>
            </a:r>
            <a:endParaRPr lang="en-US" sz="14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124048-97F0-141F-F6E5-8D75C921B89F}"/>
              </a:ext>
            </a:extLst>
          </p:cNvPr>
          <p:cNvCxnSpPr>
            <a:cxnSpLocks/>
          </p:cNvCxnSpPr>
          <p:nvPr/>
        </p:nvCxnSpPr>
        <p:spPr>
          <a:xfrm>
            <a:off x="4338157" y="2767908"/>
            <a:ext cx="1300290" cy="25288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EBB23A3-7FC4-F990-32A6-3E0FC1C193EC}"/>
              </a:ext>
            </a:extLst>
          </p:cNvPr>
          <p:cNvSpPr txBox="1"/>
          <p:nvPr/>
        </p:nvSpPr>
        <p:spPr>
          <a:xfrm rot="600621">
            <a:off x="4875142" y="2412010"/>
            <a:ext cx="58022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min</a:t>
            </a:r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5CFD23-F834-BCF2-3E25-4941B41A7107}"/>
              </a:ext>
            </a:extLst>
          </p:cNvPr>
          <p:cNvSpPr txBox="1"/>
          <p:nvPr/>
        </p:nvSpPr>
        <p:spPr>
          <a:xfrm rot="5878754">
            <a:off x="5763497" y="4052429"/>
            <a:ext cx="58022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min</a:t>
            </a:r>
            <a:endParaRPr lang="en-US" sz="1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DFC51-82C8-3019-4FDE-5D8AA78144E1}"/>
              </a:ext>
            </a:extLst>
          </p:cNvPr>
          <p:cNvSpPr txBox="1"/>
          <p:nvPr/>
        </p:nvSpPr>
        <p:spPr>
          <a:xfrm rot="3262882">
            <a:off x="6634521" y="3672790"/>
            <a:ext cx="58022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min</a:t>
            </a:r>
            <a:endParaRPr lang="en-US" sz="1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653E65-AB37-E23D-0080-A75F3B6BFCA7}"/>
              </a:ext>
            </a:extLst>
          </p:cNvPr>
          <p:cNvSpPr txBox="1"/>
          <p:nvPr/>
        </p:nvSpPr>
        <p:spPr>
          <a:xfrm rot="20827220">
            <a:off x="6942696" y="2279920"/>
            <a:ext cx="58022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min</a:t>
            </a:r>
            <a:endParaRPr 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B9C580-9A19-5084-2402-3340292FF969}"/>
              </a:ext>
            </a:extLst>
          </p:cNvPr>
          <p:cNvSpPr txBox="1"/>
          <p:nvPr/>
        </p:nvSpPr>
        <p:spPr>
          <a:xfrm rot="19194406">
            <a:off x="6647274" y="1762267"/>
            <a:ext cx="58022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 min</a:t>
            </a:r>
            <a:endParaRPr lang="en-US" sz="1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075B51-A3AE-D457-B21B-29403E98F913}"/>
              </a:ext>
            </a:extLst>
          </p:cNvPr>
          <p:cNvSpPr txBox="1"/>
          <p:nvPr/>
        </p:nvSpPr>
        <p:spPr>
          <a:xfrm rot="18834525">
            <a:off x="7833007" y="3837575"/>
            <a:ext cx="71256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7.5 min</a:t>
            </a:r>
            <a:endParaRPr lang="en-US" sz="1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07CB19-08DD-0B27-6C94-2DC1AE59DE0A}"/>
              </a:ext>
            </a:extLst>
          </p:cNvPr>
          <p:cNvSpPr txBox="1"/>
          <p:nvPr/>
        </p:nvSpPr>
        <p:spPr>
          <a:xfrm rot="20530822">
            <a:off x="6250678" y="4827727"/>
            <a:ext cx="58022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min</a:t>
            </a:r>
            <a:endParaRPr lang="en-US" sz="14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F547A3-F7B0-8ECA-5113-B3F5B596BE7A}"/>
              </a:ext>
            </a:extLst>
          </p:cNvPr>
          <p:cNvSpPr txBox="1"/>
          <p:nvPr/>
        </p:nvSpPr>
        <p:spPr>
          <a:xfrm rot="3221180">
            <a:off x="8596336" y="2567789"/>
            <a:ext cx="58022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min</a:t>
            </a:r>
            <a:endParaRPr lang="en-US" sz="14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33CB4E-FE86-E818-BD33-686A3A668858}"/>
              </a:ext>
            </a:extLst>
          </p:cNvPr>
          <p:cNvSpPr txBox="1"/>
          <p:nvPr/>
        </p:nvSpPr>
        <p:spPr>
          <a:xfrm rot="4624671">
            <a:off x="8173298" y="1629695"/>
            <a:ext cx="575292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min</a:t>
            </a:r>
            <a:endParaRPr lang="en-US" sz="14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32A876-433C-A966-1FD7-1B1B50920AB7}"/>
              </a:ext>
            </a:extLst>
          </p:cNvPr>
          <p:cNvSpPr txBox="1"/>
          <p:nvPr/>
        </p:nvSpPr>
        <p:spPr>
          <a:xfrm>
            <a:off x="9146742" y="1029302"/>
            <a:ext cx="580220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min</a:t>
            </a:r>
            <a:endParaRPr lang="en-US" sz="14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16F24E-21D5-6F22-AF3D-0E78B9C067E4}"/>
              </a:ext>
            </a:extLst>
          </p:cNvPr>
          <p:cNvSpPr txBox="1"/>
          <p:nvPr/>
        </p:nvSpPr>
        <p:spPr>
          <a:xfrm rot="18740170">
            <a:off x="9423802" y="2080555"/>
            <a:ext cx="801239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5.5 min</a:t>
            </a:r>
            <a:endParaRPr lang="en-US" sz="140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2BEE3C-53B6-4DB8-93AB-6B586CD2C5EC}"/>
              </a:ext>
            </a:extLst>
          </p:cNvPr>
          <p:cNvCxnSpPr>
            <a:cxnSpLocks/>
          </p:cNvCxnSpPr>
          <p:nvPr/>
        </p:nvCxnSpPr>
        <p:spPr>
          <a:xfrm flipH="1">
            <a:off x="8327510" y="1460459"/>
            <a:ext cx="2368242" cy="73333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AB1538D-1E96-3084-A750-D49E1E1A77CA}"/>
              </a:ext>
            </a:extLst>
          </p:cNvPr>
          <p:cNvSpPr txBox="1"/>
          <p:nvPr/>
        </p:nvSpPr>
        <p:spPr>
          <a:xfrm rot="20732536">
            <a:off x="8988850" y="1514455"/>
            <a:ext cx="801239" cy="2840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2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min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0137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B0BC1-5883-5AFD-39E2-81B49D59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09" y="834165"/>
            <a:ext cx="751778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documentManagement/types"/>
    <ds:schemaRef ds:uri="http://purl.org/dc/dcmitype/"/>
    <ds:schemaRef ds:uri="16c05727-aa75-4e4a-9b5f-8a80a1165891"/>
    <ds:schemaRef ds:uri="71af3243-3dd4-4a8d-8c0d-dd76da1f02a5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18</TotalTime>
  <Words>356</Words>
  <Application>Microsoft Office PowerPoint</Application>
  <PresentationFormat>Widescreen</PresentationFormat>
  <Paragraphs>93</Paragraphs>
  <Slides>22</Slides>
  <Notes>6</Notes>
  <HiddenSlides>15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Tw Cen MT</vt:lpstr>
      <vt:lpstr>Tw Cen MT Condensed</vt:lpstr>
      <vt:lpstr>Wingdings 3</vt:lpstr>
      <vt:lpstr>Integral</vt:lpstr>
      <vt:lpstr>Group Project #3</vt:lpstr>
      <vt:lpstr>Our Approach</vt:lpstr>
      <vt:lpstr>Our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Daniel Knopp</dc:creator>
  <cp:lastModifiedBy>Daniel Knopp</cp:lastModifiedBy>
  <cp:revision>2</cp:revision>
  <dcterms:created xsi:type="dcterms:W3CDTF">2023-12-04T17:38:36Z</dcterms:created>
  <dcterms:modified xsi:type="dcterms:W3CDTF">2023-12-06T20:30:31Z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